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66" r:id="rId5"/>
    <p:sldId id="268" r:id="rId6"/>
    <p:sldId id="259" r:id="rId7"/>
    <p:sldId id="267" r:id="rId8"/>
    <p:sldId id="260" r:id="rId9"/>
    <p:sldId id="269" r:id="rId10"/>
    <p:sldId id="261" r:id="rId11"/>
    <p:sldId id="271" r:id="rId12"/>
    <p:sldId id="272" r:id="rId13"/>
    <p:sldId id="262" r:id="rId14"/>
    <p:sldId id="273" r:id="rId15"/>
    <p:sldId id="275" r:id="rId16"/>
    <p:sldId id="270" r:id="rId17"/>
    <p:sldId id="274" r:id="rId18"/>
    <p:sldId id="263" r:id="rId19"/>
    <p:sldId id="264" r:id="rId20"/>
    <p:sldId id="265" r:id="rId21"/>
    <p:sldId id="277" r:id="rId22"/>
    <p:sldId id="276" r:id="rId2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96" y="-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9C3E56-8231-4351-BC1A-4A3B347839FE}" type="datetimeFigureOut">
              <a:rPr lang="zh-TW" altLang="en-US" smtClean="0"/>
              <a:pPr/>
              <a:t>2012/9/14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1425B6-F4DE-4287-84CD-D57907BEDAA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19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22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pPr/>
              <a:t>2012/9/14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進度報告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/>
              <a:t>20120904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3.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TW" altLang="en-US" dirty="0" smtClean="0"/>
              <a:t>利用</a:t>
            </a:r>
            <a:r>
              <a:rPr lang="en-US" altLang="zh-TW" dirty="0" smtClean="0"/>
              <a:t>CUDA</a:t>
            </a:r>
            <a:r>
              <a:rPr lang="zh-TW" altLang="en-US" dirty="0" smtClean="0"/>
              <a:t>進行矩陣運算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在顯示記憶體中配置存放矩陣的記憶體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把主記憶體中的矩陣資料複製到顯示記憶體上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用 </a:t>
            </a:r>
            <a:r>
              <a:rPr lang="en-US" altLang="zh-TW" dirty="0" smtClean="0"/>
              <a:t>cudaMemcpy2D</a:t>
            </a:r>
            <a:r>
              <a:rPr lang="zh-TW" altLang="en-US" dirty="0" smtClean="0"/>
              <a:t> 函式來複製二維陣列，可以指定陣列的 </a:t>
            </a:r>
            <a:r>
              <a:rPr lang="en-US" altLang="zh-TW" dirty="0" smtClean="0"/>
              <a:t>pitch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/>
              <a:t>#define NUM_THREADS 256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</a:t>
            </a:r>
            <a:r>
              <a:rPr lang="en-US" altLang="zh-TW" dirty="0" err="1" smtClean="0"/>
              <a:t>clock_t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matmultCUDA</a:t>
            </a:r>
            <a:r>
              <a:rPr lang="en-US" altLang="zh-TW" dirty="0" smtClean="0"/>
              <a:t>(const float* a,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lda,const</a:t>
            </a:r>
            <a:r>
              <a:rPr lang="en-US" altLang="zh-TW" dirty="0" smtClean="0"/>
              <a:t> </a:t>
            </a:r>
            <a:r>
              <a:rPr lang="en-US" altLang="zh-TW" dirty="0" smtClean="0"/>
              <a:t>float* b,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, float* c,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n)</a:t>
            </a:r>
            <a:br>
              <a:rPr lang="en-US" altLang="zh-TW" dirty="0" smtClean="0"/>
            </a:br>
            <a:r>
              <a:rPr lang="en-US" altLang="zh-TW" dirty="0" smtClean="0"/>
              <a:t>    {</a:t>
            </a:r>
            <a:br>
              <a:rPr lang="en-US" altLang="zh-TW" dirty="0" smtClean="0"/>
            </a:br>
            <a:r>
              <a:rPr lang="en-US" altLang="zh-TW" dirty="0" smtClean="0"/>
              <a:t>        float *ac, *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*cc;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clock_t</a:t>
            </a:r>
            <a:r>
              <a:rPr lang="en-US" altLang="zh-TW" dirty="0" smtClean="0"/>
              <a:t> start, end;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start = clock();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cudaMalloc</a:t>
            </a:r>
            <a:r>
              <a:rPr lang="en-US" altLang="zh-TW" dirty="0" smtClean="0"/>
              <a:t>((void**) &amp;ac,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 * n); 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cudaMalloc</a:t>
            </a:r>
            <a:r>
              <a:rPr lang="en-US" altLang="zh-TW" dirty="0" smtClean="0"/>
              <a:t>((void**) &amp;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 * n);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cudaMalloc</a:t>
            </a:r>
            <a:r>
              <a:rPr lang="en-US" altLang="zh-TW" dirty="0" smtClean="0"/>
              <a:t>((void**) &amp;cc,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 * n);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cudaMemcpy2D(ac,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a,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   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n, </a:t>
            </a:r>
            <a:r>
              <a:rPr lang="en-US" altLang="zh-TW" dirty="0" err="1" smtClean="0"/>
              <a:t>cudaMemcpyHostToDevice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>        cudaMemcpy2D(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b,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   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n, </a:t>
            </a:r>
            <a:r>
              <a:rPr lang="en-US" altLang="zh-TW" dirty="0" err="1" smtClean="0"/>
              <a:t>cudaMemcpyHostToDevice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blocks = (n + NUM_THREADS - 1) / NUM_THREADS;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matMultCUDA</a:t>
            </a:r>
            <a:r>
              <a:rPr lang="en-US" altLang="zh-TW" dirty="0" smtClean="0"/>
              <a:t>&lt;&lt;&lt;blocks * n, NUM_THREADS&gt;&gt;&gt;</a:t>
            </a:r>
            <a:br>
              <a:rPr lang="en-US" altLang="zh-TW" dirty="0" smtClean="0"/>
            </a:br>
            <a:r>
              <a:rPr lang="en-US" altLang="zh-TW" dirty="0" smtClean="0"/>
              <a:t>            (ac, n, 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n, cc, n, n);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/>
              <a:t>        cudaMemcpy2D(c,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, cc,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n, </a:t>
            </a:r>
            <a:r>
              <a:rPr lang="en-US" altLang="zh-TW" dirty="0" err="1" smtClean="0"/>
              <a:t>cudaMemcpyDeviceToHost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cudaFree</a:t>
            </a:r>
            <a:r>
              <a:rPr lang="en-US" altLang="zh-TW" dirty="0" smtClean="0"/>
              <a:t>(ac);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cudaFree</a:t>
            </a:r>
            <a:r>
              <a:rPr lang="en-US" altLang="zh-TW" dirty="0" smtClean="0"/>
              <a:t>(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cudaFree</a:t>
            </a:r>
            <a:r>
              <a:rPr lang="en-US" altLang="zh-TW" dirty="0" smtClean="0"/>
              <a:t>(cc);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end = clock();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return end - start;</a:t>
            </a:r>
            <a:br>
              <a:rPr lang="en-US" altLang="zh-TW" dirty="0" smtClean="0"/>
            </a:br>
            <a:r>
              <a:rPr lang="en-US" altLang="zh-TW" dirty="0" smtClean="0"/>
              <a:t>    }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4.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從 </a:t>
            </a:r>
            <a:r>
              <a:rPr lang="en-US" altLang="zh-TW" dirty="0" smtClean="0"/>
              <a:t>bid </a:t>
            </a:r>
            <a:r>
              <a:rPr lang="zh-TW" altLang="en-US" dirty="0" smtClean="0"/>
              <a:t>和 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</a:t>
            </a:r>
            <a:r>
              <a:rPr lang="zh-TW" altLang="en-US" dirty="0" smtClean="0"/>
              <a:t>計算出這個 </a:t>
            </a:r>
            <a:r>
              <a:rPr lang="en-US" altLang="zh-TW" dirty="0" smtClean="0"/>
              <a:t>thread </a:t>
            </a:r>
            <a:r>
              <a:rPr lang="zh-TW" altLang="en-US" dirty="0" smtClean="0"/>
              <a:t>應該計算的 </a:t>
            </a:r>
            <a:r>
              <a:rPr lang="en-US" altLang="zh-TW" dirty="0" smtClean="0"/>
              <a:t>row </a:t>
            </a:r>
            <a:r>
              <a:rPr lang="zh-TW" altLang="en-US" dirty="0" smtClean="0"/>
              <a:t>和 </a:t>
            </a:r>
            <a:r>
              <a:rPr lang="en-US" altLang="zh-TW" dirty="0" smtClean="0"/>
              <a:t>column</a:t>
            </a:r>
          </a:p>
          <a:p>
            <a:endParaRPr lang="en-US" altLang="zh-TW" dirty="0" smtClean="0"/>
          </a:p>
          <a:p>
            <a:r>
              <a:rPr lang="zh-TW" altLang="en-US" dirty="0" smtClean="0"/>
              <a:t>判斷 </a:t>
            </a:r>
            <a:r>
              <a:rPr lang="en-US" altLang="zh-TW" dirty="0" smtClean="0"/>
              <a:t>row </a:t>
            </a:r>
            <a:r>
              <a:rPr lang="zh-TW" altLang="en-US" dirty="0" smtClean="0"/>
              <a:t>和 </a:t>
            </a:r>
            <a:r>
              <a:rPr lang="en-US" altLang="zh-TW" dirty="0" smtClean="0"/>
              <a:t>column </a:t>
            </a:r>
            <a:r>
              <a:rPr lang="zh-TW" altLang="en-US" dirty="0" smtClean="0"/>
              <a:t>在範圍內之後，就進行計算，並把結果寫到 </a:t>
            </a:r>
            <a:r>
              <a:rPr lang="en-US" altLang="zh-TW" dirty="0" smtClean="0"/>
              <a:t>c </a:t>
            </a:r>
            <a:r>
              <a:rPr lang="zh-TW" altLang="en-US" dirty="0" smtClean="0"/>
              <a:t>矩陣中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86000" y="474345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TW" dirty="0" smtClean="0"/>
              <a:t>__global__ static void </a:t>
            </a:r>
            <a:r>
              <a:rPr lang="en-US" altLang="zh-TW" dirty="0" err="1" smtClean="0"/>
              <a:t>matMultCUDA</a:t>
            </a:r>
            <a:r>
              <a:rPr lang="en-US" altLang="zh-TW" dirty="0" smtClean="0"/>
              <a:t>(const float* a,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const float* b,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, float* c,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n)</a:t>
            </a:r>
            <a:br>
              <a:rPr lang="en-US" altLang="zh-TW" dirty="0" smtClean="0"/>
            </a:br>
            <a:r>
              <a:rPr lang="en-US" altLang="zh-TW" dirty="0" smtClean="0"/>
              <a:t>    {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threadIdx.x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bid = </a:t>
            </a:r>
            <a:r>
              <a:rPr lang="en-US" altLang="zh-TW" dirty="0" err="1" smtClean="0"/>
              <a:t>blockIdx.x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idx</a:t>
            </a:r>
            <a:r>
              <a:rPr lang="en-US" altLang="zh-TW" dirty="0" smtClean="0"/>
              <a:t> = bid * </a:t>
            </a:r>
            <a:r>
              <a:rPr lang="en-US" altLang="zh-TW" dirty="0" err="1" smtClean="0"/>
              <a:t>blockDim.x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row = </a:t>
            </a:r>
            <a:r>
              <a:rPr lang="en-US" altLang="zh-TW" dirty="0" err="1" smtClean="0"/>
              <a:t>idx</a:t>
            </a:r>
            <a:r>
              <a:rPr lang="en-US" altLang="zh-TW" dirty="0" smtClean="0"/>
              <a:t> / n;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column = </a:t>
            </a:r>
            <a:r>
              <a:rPr lang="en-US" altLang="zh-TW" dirty="0" err="1" smtClean="0"/>
              <a:t>idx</a:t>
            </a:r>
            <a:r>
              <a:rPr lang="en-US" altLang="zh-TW" dirty="0" smtClean="0"/>
              <a:t> % n;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if(row &lt; n &amp;&amp; column &lt; n) {</a:t>
            </a:r>
            <a:br>
              <a:rPr lang="en-US" altLang="zh-TW" dirty="0" smtClean="0"/>
            </a:br>
            <a:r>
              <a:rPr lang="en-US" altLang="zh-TW" dirty="0" smtClean="0"/>
              <a:t>            float t = 0;</a:t>
            </a:r>
            <a:br>
              <a:rPr lang="en-US" altLang="zh-TW" dirty="0" smtClean="0"/>
            </a:br>
            <a:r>
              <a:rPr lang="en-US" altLang="zh-TW" dirty="0" smtClean="0"/>
              <a:t>            for(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= 0;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&lt; n;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++) {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t += a[row *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] * b[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*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 + column];</a:t>
            </a:r>
            <a:br>
              <a:rPr lang="en-US" altLang="zh-TW" dirty="0" smtClean="0"/>
            </a:br>
            <a:r>
              <a:rPr lang="en-US" altLang="zh-TW" dirty="0" smtClean="0"/>
              <a:t>            }</a:t>
            </a:r>
            <a:br>
              <a:rPr lang="en-US" altLang="zh-TW" dirty="0" smtClean="0"/>
            </a:br>
            <a:r>
              <a:rPr lang="en-US" altLang="zh-TW" dirty="0" smtClean="0"/>
              <a:t>            c[row *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 + column] = t;</a:t>
            </a:r>
            <a:br>
              <a:rPr lang="en-US" altLang="zh-TW" dirty="0" smtClean="0"/>
            </a:br>
            <a:r>
              <a:rPr lang="en-US" altLang="zh-TW" dirty="0" smtClean="0"/>
              <a:t>        }</a:t>
            </a:r>
            <a:br>
              <a:rPr lang="en-US" altLang="zh-TW" dirty="0" smtClean="0"/>
            </a:br>
            <a:r>
              <a:rPr lang="en-US" altLang="zh-TW" dirty="0" smtClean="0"/>
              <a:t>    }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5.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計算兩個矩陣的最大相對誤差和平均相對誤差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把結果印出來</a:t>
            </a:r>
            <a:endParaRPr lang="zh-TW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zh-TW" dirty="0" smtClean="0"/>
              <a:t>void </a:t>
            </a:r>
            <a:r>
              <a:rPr lang="en-US" altLang="zh-TW" dirty="0" err="1" smtClean="0"/>
              <a:t>compare_mat</a:t>
            </a:r>
            <a:r>
              <a:rPr lang="en-US" altLang="zh-TW" dirty="0" smtClean="0"/>
              <a:t>(const float* a,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const float* b,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n)</a:t>
            </a:r>
            <a:br>
              <a:rPr lang="en-US" altLang="zh-TW" dirty="0" smtClean="0"/>
            </a:br>
            <a:r>
              <a:rPr lang="en-US" altLang="zh-TW" dirty="0" smtClean="0"/>
              <a:t>    {</a:t>
            </a:r>
            <a:br>
              <a:rPr lang="en-US" altLang="zh-TW" dirty="0" smtClean="0"/>
            </a:br>
            <a:r>
              <a:rPr lang="en-US" altLang="zh-TW" dirty="0" smtClean="0"/>
              <a:t>        float </a:t>
            </a:r>
            <a:r>
              <a:rPr lang="en-US" altLang="zh-TW" dirty="0" err="1" smtClean="0"/>
              <a:t>max_err</a:t>
            </a:r>
            <a:r>
              <a:rPr lang="en-US" altLang="zh-TW" dirty="0" smtClean="0"/>
              <a:t> = 0;</a:t>
            </a:r>
            <a:br>
              <a:rPr lang="en-US" altLang="zh-TW" dirty="0" smtClean="0"/>
            </a:br>
            <a:r>
              <a:rPr lang="en-US" altLang="zh-TW" dirty="0" smtClean="0"/>
              <a:t>        float </a:t>
            </a:r>
            <a:r>
              <a:rPr lang="en-US" altLang="zh-TW" dirty="0" err="1" smtClean="0"/>
              <a:t>average_err</a:t>
            </a:r>
            <a:r>
              <a:rPr lang="en-US" altLang="zh-TW" dirty="0" smtClean="0"/>
              <a:t> = 0;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, j;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for(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= 0;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&lt; n;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++) {</a:t>
            </a:r>
            <a:br>
              <a:rPr lang="en-US" altLang="zh-TW" dirty="0" smtClean="0"/>
            </a:br>
            <a:r>
              <a:rPr lang="en-US" altLang="zh-TW" dirty="0" smtClean="0"/>
              <a:t>            for(j = 0; j &lt; n; j++) {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if(b[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*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 + j] != 0) {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    float err = </a:t>
            </a:r>
            <a:r>
              <a:rPr lang="en-US" altLang="zh-TW" dirty="0" err="1" smtClean="0"/>
              <a:t>fabs</a:t>
            </a:r>
            <a:r>
              <a:rPr lang="en-US" altLang="zh-TW" dirty="0" smtClean="0"/>
              <a:t>((a[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*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 + j] - 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        b[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*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 + j]) / b[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*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 + j]);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    if(</a:t>
            </a:r>
            <a:r>
              <a:rPr lang="en-US" altLang="zh-TW" dirty="0" err="1" smtClean="0"/>
              <a:t>max_err</a:t>
            </a:r>
            <a:r>
              <a:rPr lang="en-US" altLang="zh-TW" dirty="0" smtClean="0"/>
              <a:t> &lt; err) </a:t>
            </a:r>
            <a:r>
              <a:rPr lang="en-US" altLang="zh-TW" dirty="0" err="1" smtClean="0"/>
              <a:t>max_err</a:t>
            </a:r>
            <a:r>
              <a:rPr lang="en-US" altLang="zh-TW" dirty="0" smtClean="0"/>
              <a:t> = err;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    </a:t>
            </a:r>
            <a:r>
              <a:rPr lang="en-US" altLang="zh-TW" dirty="0" err="1" smtClean="0"/>
              <a:t>average_err</a:t>
            </a:r>
            <a:r>
              <a:rPr lang="en-US" altLang="zh-TW" dirty="0" smtClean="0"/>
              <a:t> += err;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}</a:t>
            </a:r>
            <a:br>
              <a:rPr lang="en-US" altLang="zh-TW" dirty="0" smtClean="0"/>
            </a:br>
            <a:r>
              <a:rPr lang="en-US" altLang="zh-TW" dirty="0" smtClean="0"/>
              <a:t>            }</a:t>
            </a:r>
            <a:br>
              <a:rPr lang="en-US" altLang="zh-TW" dirty="0" smtClean="0"/>
            </a:br>
            <a:r>
              <a:rPr lang="en-US" altLang="zh-TW" dirty="0" smtClean="0"/>
              <a:t>        }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printf</a:t>
            </a:r>
            <a:r>
              <a:rPr lang="en-US" altLang="zh-TW" dirty="0" smtClean="0"/>
              <a:t>("Max error: %g Average error: %g\n“,  </a:t>
            </a:r>
            <a:r>
              <a:rPr lang="en-US" altLang="zh-TW" dirty="0" err="1" smtClean="0"/>
              <a:t>max_err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average_err</a:t>
            </a:r>
            <a:r>
              <a:rPr lang="en-US" altLang="zh-TW" dirty="0" smtClean="0"/>
              <a:t> / (n * n));</a:t>
            </a:r>
            <a:br>
              <a:rPr lang="en-US" altLang="zh-TW" dirty="0" smtClean="0"/>
            </a:br>
            <a:r>
              <a:rPr lang="en-US" altLang="zh-TW" dirty="0" smtClean="0"/>
              <a:t>    }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結果如下</a:t>
            </a:r>
            <a:endParaRPr lang="zh-TW" altLang="en-US" dirty="0"/>
          </a:p>
        </p:txBody>
      </p:sp>
      <p:pic>
        <p:nvPicPr>
          <p:cNvPr id="6" name="內容版面配置區 5" descr="2012-09-02_20350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85887" y="1777206"/>
            <a:ext cx="6372225" cy="4171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6.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TW" altLang="en-US" dirty="0" smtClean="0"/>
              <a:t>執行之後，可以發現兩個問題：執行效率相當低落、最大相對誤差偏高</a:t>
            </a:r>
            <a:r>
              <a:rPr lang="en-US" altLang="zh-TW" dirty="0" smtClean="0"/>
              <a:t>(</a:t>
            </a:r>
            <a:r>
              <a:rPr lang="zh-TW" altLang="en-US" dirty="0" smtClean="0"/>
              <a:t>理想上應該要低於 </a:t>
            </a:r>
            <a:r>
              <a:rPr lang="en-US" altLang="zh-TW" dirty="0" smtClean="0"/>
              <a:t>1e-6)</a:t>
            </a:r>
          </a:p>
          <a:p>
            <a:r>
              <a:rPr lang="zh-TW" altLang="en-US" dirty="0" smtClean="0"/>
              <a:t>計算結果的誤差偏高的原因是：在 </a:t>
            </a:r>
            <a:r>
              <a:rPr lang="en-US" altLang="zh-TW" dirty="0" smtClean="0"/>
              <a:t>CPU </a:t>
            </a:r>
            <a:r>
              <a:rPr lang="zh-TW" altLang="en-US" dirty="0" smtClean="0"/>
              <a:t>上進行計算時，我們使用 </a:t>
            </a:r>
            <a:r>
              <a:rPr lang="en-US" altLang="zh-TW" dirty="0" smtClean="0"/>
              <a:t>double</a:t>
            </a:r>
            <a:r>
              <a:rPr lang="zh-TW" altLang="en-US" dirty="0" smtClean="0"/>
              <a:t>（即 </a:t>
            </a:r>
            <a:r>
              <a:rPr lang="en-US" altLang="zh-TW" dirty="0" smtClean="0"/>
              <a:t>64 bits </a:t>
            </a:r>
            <a:r>
              <a:rPr lang="zh-TW" altLang="en-US" dirty="0" smtClean="0"/>
              <a:t>浮點數）來累進計算過程，而在 </a:t>
            </a:r>
            <a:r>
              <a:rPr lang="en-US" altLang="zh-TW" dirty="0" smtClean="0"/>
              <a:t>GPU </a:t>
            </a:r>
            <a:r>
              <a:rPr lang="zh-TW" altLang="en-US" dirty="0" smtClean="0"/>
              <a:t>上則只能用 </a:t>
            </a:r>
            <a:r>
              <a:rPr lang="en-US" altLang="zh-TW" dirty="0" smtClean="0"/>
              <a:t>float</a:t>
            </a:r>
            <a:r>
              <a:rPr lang="zh-TW" altLang="en-US" dirty="0" smtClean="0"/>
              <a:t>（</a:t>
            </a:r>
            <a:r>
              <a:rPr lang="en-US" altLang="zh-TW" dirty="0" smtClean="0"/>
              <a:t>32 bits </a:t>
            </a:r>
            <a:r>
              <a:rPr lang="zh-TW" altLang="en-US" dirty="0" smtClean="0"/>
              <a:t>浮點數）</a:t>
            </a:r>
            <a:endParaRPr lang="en-US" altLang="zh-TW" dirty="0" smtClean="0"/>
          </a:p>
          <a:p>
            <a:r>
              <a:rPr lang="zh-TW" altLang="en-US" dirty="0" smtClean="0"/>
              <a:t>累加大量數字的時候，結果很快會變大，後面的數字很容易被捨去過多的位數</a:t>
            </a:r>
          </a:p>
          <a:p>
            <a:r>
              <a:rPr lang="zh-TW" altLang="en-US" dirty="0" smtClean="0"/>
              <a:t>利用 </a:t>
            </a:r>
            <a:r>
              <a:rPr lang="en-US" altLang="zh-TW" dirty="0" err="1" smtClean="0"/>
              <a:t>Kahan's</a:t>
            </a:r>
            <a:r>
              <a:rPr lang="en-US" altLang="zh-TW" dirty="0" smtClean="0"/>
              <a:t> Summation Formula </a:t>
            </a:r>
            <a:r>
              <a:rPr lang="zh-TW" altLang="en-US" dirty="0" smtClean="0"/>
              <a:t>來提高精確度</a:t>
            </a: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Kahan's</a:t>
            </a:r>
            <a:r>
              <a:rPr lang="en-US" altLang="zh-TW" dirty="0" smtClean="0"/>
              <a:t> Summation Formula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TW" dirty="0" smtClean="0"/>
              <a:t>if(row &lt; n &amp;&amp; column &lt; n) {</a:t>
            </a:r>
            <a:br>
              <a:rPr lang="en-US" altLang="zh-TW" dirty="0" smtClean="0"/>
            </a:br>
            <a:r>
              <a:rPr lang="en-US" altLang="zh-TW" dirty="0" smtClean="0"/>
              <a:t>        float t = 0;</a:t>
            </a:r>
            <a:br>
              <a:rPr lang="en-US" altLang="zh-TW" dirty="0" smtClean="0"/>
            </a:br>
            <a:r>
              <a:rPr lang="en-US" altLang="zh-TW" dirty="0" smtClean="0"/>
              <a:t>        float y = 0;</a:t>
            </a:r>
            <a:br>
              <a:rPr lang="en-US" altLang="zh-TW" dirty="0" smtClean="0"/>
            </a:br>
            <a:r>
              <a:rPr lang="en-US" altLang="zh-TW" dirty="0" smtClean="0"/>
              <a:t>        for(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= 0;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&lt; n;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++) {</a:t>
            </a:r>
            <a:br>
              <a:rPr lang="en-US" altLang="zh-TW" dirty="0" smtClean="0"/>
            </a:br>
            <a:r>
              <a:rPr lang="en-US" altLang="zh-TW" dirty="0" smtClean="0"/>
              <a:t>            float r;</a:t>
            </a:r>
            <a:br>
              <a:rPr lang="en-US" altLang="zh-TW" dirty="0" smtClean="0"/>
            </a:br>
            <a:r>
              <a:rPr lang="en-US" altLang="zh-TW" dirty="0" smtClean="0"/>
              <a:t>            y -= a[row *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] * b[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*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 + column];</a:t>
            </a:r>
            <a:br>
              <a:rPr lang="en-US" altLang="zh-TW" dirty="0" smtClean="0"/>
            </a:br>
            <a:r>
              <a:rPr lang="en-US" altLang="zh-TW" dirty="0" smtClean="0"/>
              <a:t>            r = t - y;</a:t>
            </a:r>
            <a:br>
              <a:rPr lang="en-US" altLang="zh-TW" dirty="0" smtClean="0"/>
            </a:br>
            <a:r>
              <a:rPr lang="en-US" altLang="zh-TW" dirty="0" smtClean="0"/>
              <a:t>            y = (r - t) + y;</a:t>
            </a:r>
            <a:br>
              <a:rPr lang="en-US" altLang="zh-TW" dirty="0" smtClean="0"/>
            </a:br>
            <a:r>
              <a:rPr lang="en-US" altLang="zh-TW" dirty="0" smtClean="0"/>
              <a:t>            t = r;</a:t>
            </a:r>
            <a:br>
              <a:rPr lang="en-US" altLang="zh-TW" dirty="0" smtClean="0"/>
            </a:br>
            <a:r>
              <a:rPr lang="en-US" altLang="zh-TW" dirty="0" smtClean="0"/>
              <a:t>        }</a:t>
            </a:r>
            <a:br>
              <a:rPr lang="en-US" altLang="zh-TW" dirty="0" smtClean="0"/>
            </a:br>
            <a:r>
              <a:rPr lang="en-US" altLang="zh-TW" dirty="0" smtClean="0"/>
              <a:t>    }</a:t>
            </a:r>
            <a:endParaRPr lang="zh-TW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大綱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還是</a:t>
            </a:r>
            <a:r>
              <a:rPr lang="en-US" altLang="zh-TW" dirty="0" smtClean="0"/>
              <a:t>CUDA</a:t>
            </a:r>
            <a:r>
              <a:rPr lang="zh-TW" altLang="en-US" dirty="0" smtClean="0"/>
              <a:t>做出來的小程式</a:t>
            </a:r>
            <a:r>
              <a:rPr lang="en-US" altLang="zh-TW" dirty="0" smtClean="0"/>
              <a:t>…</a:t>
            </a:r>
          </a:p>
          <a:p>
            <a:endParaRPr lang="en-US" altLang="zh-TW" dirty="0" smtClean="0"/>
          </a:p>
          <a:p>
            <a:r>
              <a:rPr lang="zh-TW" altLang="en-US" dirty="0" smtClean="0"/>
              <a:t>遇到的難題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Step 7.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由於 </a:t>
            </a:r>
            <a:r>
              <a:rPr lang="en-US" altLang="zh-TW" dirty="0" err="1" smtClean="0"/>
              <a:t>Kahan‘s</a:t>
            </a:r>
            <a:r>
              <a:rPr lang="en-US" altLang="zh-TW" dirty="0" smtClean="0"/>
              <a:t> Summation Formula </a:t>
            </a:r>
            <a:r>
              <a:rPr lang="zh-TW" altLang="en-US" dirty="0" smtClean="0"/>
              <a:t>需要的運算量提高， 相對誤差有很大的改善，效率則沒什麼變化</a:t>
            </a:r>
            <a:endParaRPr lang="en-US" altLang="zh-TW" dirty="0" smtClean="0"/>
          </a:p>
          <a:p>
            <a:endParaRPr lang="zh-TW" altLang="en-US" dirty="0" smtClean="0"/>
          </a:p>
          <a:p>
            <a:r>
              <a:rPr lang="zh-TW" altLang="en-US" dirty="0" smtClean="0"/>
              <a:t>可以看出這個 </a:t>
            </a:r>
            <a:r>
              <a:rPr lang="en-US" altLang="zh-TW" dirty="0" smtClean="0"/>
              <a:t>kernel </a:t>
            </a:r>
            <a:r>
              <a:rPr lang="zh-TW" altLang="en-US" dirty="0" smtClean="0"/>
              <a:t>主要的瓶頸應該是在記憶體的存取動作上， 這是因為有大量的記憶體讀取是重覆的關係</a:t>
            </a:r>
            <a:endParaRPr lang="en-US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結果如下</a:t>
            </a:r>
            <a:endParaRPr lang="zh-TW" altLang="en-US" dirty="0"/>
          </a:p>
        </p:txBody>
      </p:sp>
      <p:pic>
        <p:nvPicPr>
          <p:cNvPr id="4" name="內容版面配置區 3" descr="534404_380513258684763_641920511_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85887" y="1777206"/>
            <a:ext cx="6372225" cy="417195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遇到的難題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此程式中的取該種亂數的用意、</a:t>
            </a:r>
            <a:r>
              <a:rPr lang="en-US" altLang="zh-TW" dirty="0" smtClean="0"/>
              <a:t>Block</a:t>
            </a:r>
            <a:r>
              <a:rPr lang="zh-TW" altLang="en-US" dirty="0" smtClean="0"/>
              <a:t>的算法</a:t>
            </a: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r>
              <a:rPr lang="zh-TW" altLang="en-US" dirty="0" smtClean="0"/>
              <a:t>某人的電腦的程式依舊跑不起來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威辰學長也試不出來</a:t>
            </a:r>
            <a:r>
              <a:rPr lang="en-US" altLang="zh-TW" dirty="0" smtClean="0"/>
              <a:t>VIRTUAL</a:t>
            </a:r>
            <a:r>
              <a:rPr lang="zh-TW" altLang="en-US" dirty="0" smtClean="0"/>
              <a:t> </a:t>
            </a:r>
            <a:r>
              <a:rPr lang="en-US" altLang="zh-TW" dirty="0" smtClean="0"/>
              <a:t>EXCHANGE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用</a:t>
            </a:r>
            <a:r>
              <a:rPr lang="en-US" altLang="zh-TW" dirty="0" smtClean="0"/>
              <a:t>CUDA</a:t>
            </a:r>
            <a:r>
              <a:rPr lang="zh-TW" altLang="en-US" dirty="0" smtClean="0"/>
              <a:t>做出「矩陣相乘」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程式概略解說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結果呈現</a:t>
            </a:r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矩陣相乘運算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for(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= 0;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&lt; n;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++) {</a:t>
            </a:r>
            <a:br>
              <a:rPr lang="en-US" altLang="zh-TW" dirty="0" smtClean="0"/>
            </a:br>
            <a:r>
              <a:rPr lang="en-US" altLang="zh-TW" dirty="0" smtClean="0"/>
              <a:t>        for(j = 0; j &lt; n; j++) {</a:t>
            </a:r>
            <a:br>
              <a:rPr lang="en-US" altLang="zh-TW" dirty="0" smtClean="0"/>
            </a:br>
            <a:r>
              <a:rPr lang="en-US" altLang="zh-TW" dirty="0" smtClean="0"/>
              <a:t>            C[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][j] = 0;</a:t>
            </a:r>
            <a:br>
              <a:rPr lang="en-US" altLang="zh-TW" dirty="0" smtClean="0"/>
            </a:br>
            <a:r>
              <a:rPr lang="en-US" altLang="zh-TW" dirty="0" smtClean="0"/>
              <a:t>            for(k = 0; k &lt; n; k++) {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C[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][j] += A[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][k] * B[k][j];</a:t>
            </a:r>
            <a:br>
              <a:rPr lang="en-US" altLang="zh-TW" dirty="0" smtClean="0"/>
            </a:br>
            <a:r>
              <a:rPr lang="en-US" altLang="zh-TW" dirty="0" smtClean="0"/>
              <a:t>            }</a:t>
            </a:r>
            <a:br>
              <a:rPr lang="en-US" altLang="zh-TW" dirty="0" smtClean="0"/>
            </a:br>
            <a:r>
              <a:rPr lang="en-US" altLang="zh-TW" dirty="0" smtClean="0"/>
              <a:t>        }</a:t>
            </a:r>
            <a:br>
              <a:rPr lang="en-US" altLang="zh-TW" dirty="0" smtClean="0"/>
            </a:br>
            <a:r>
              <a:rPr lang="en-US" altLang="zh-TW" dirty="0" smtClean="0"/>
              <a:t>    }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main</a:t>
            </a:r>
            <a:r>
              <a:rPr lang="zh-TW" altLang="en-US" dirty="0" smtClean="0"/>
              <a:t>裡面放的東西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1196752"/>
            <a:ext cx="6912768" cy="5257800"/>
          </a:xfrm>
        </p:spPr>
        <p:txBody>
          <a:bodyPr>
            <a:noAutofit/>
          </a:bodyPr>
          <a:lstStyle/>
          <a:p>
            <a:r>
              <a:rPr lang="en-US" altLang="zh-TW" sz="1400" dirty="0" err="1" smtClean="0"/>
              <a:t>int</a:t>
            </a:r>
            <a:r>
              <a:rPr lang="en-US" altLang="zh-TW" sz="1400" dirty="0" smtClean="0"/>
              <a:t> main(){</a:t>
            </a:r>
            <a:br>
              <a:rPr lang="en-US" altLang="zh-TW" sz="1400" dirty="0" smtClean="0"/>
            </a:br>
            <a:r>
              <a:rPr lang="en-US" altLang="zh-TW" sz="1400" dirty="0" smtClean="0"/>
              <a:t>        float *a, *b, *c, *d</a:t>
            </a:r>
            <a:r>
              <a:rPr lang="en-US" altLang="zh-TW" sz="1400" dirty="0" smtClean="0"/>
              <a:t>;		//</a:t>
            </a:r>
            <a:r>
              <a:rPr lang="zh-TW" altLang="en-US" sz="1400" dirty="0" smtClean="0"/>
              <a:t>宣告四個矩陣</a:t>
            </a: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>        </a:t>
            </a:r>
            <a:r>
              <a:rPr lang="en-US" altLang="zh-TW" sz="1400" dirty="0" err="1" smtClean="0"/>
              <a:t>int</a:t>
            </a:r>
            <a:r>
              <a:rPr lang="en-US" altLang="zh-TW" sz="1400" dirty="0" smtClean="0"/>
              <a:t> n = 1000</a:t>
            </a:r>
            <a:r>
              <a:rPr lang="en-US" altLang="zh-TW" sz="1400" dirty="0" smtClean="0"/>
              <a:t>;			//</a:t>
            </a:r>
            <a:r>
              <a:rPr lang="zh-TW" altLang="en-US" sz="1400" dirty="0" smtClean="0"/>
              <a:t>大小為</a:t>
            </a:r>
            <a:r>
              <a:rPr lang="en-US" altLang="zh-TW" sz="1400" dirty="0" smtClean="0"/>
              <a:t>1000</a:t>
            </a: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>        a = (float*) </a:t>
            </a:r>
            <a:r>
              <a:rPr lang="en-US" altLang="zh-TW" sz="1400" dirty="0" err="1" smtClean="0"/>
              <a:t>malloc</a:t>
            </a:r>
            <a:r>
              <a:rPr lang="en-US" altLang="zh-TW" sz="1400" dirty="0" smtClean="0"/>
              <a:t>(</a:t>
            </a:r>
            <a:r>
              <a:rPr lang="en-US" altLang="zh-TW" sz="1400" dirty="0" err="1" smtClean="0"/>
              <a:t>sizeof</a:t>
            </a:r>
            <a:r>
              <a:rPr lang="en-US" altLang="zh-TW" sz="1400" dirty="0" smtClean="0"/>
              <a:t>(float) * n * n</a:t>
            </a:r>
            <a:r>
              <a:rPr lang="en-US" altLang="zh-TW" sz="1400" dirty="0" smtClean="0"/>
              <a:t>);	</a:t>
            </a: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>        b = (float*) </a:t>
            </a:r>
            <a:r>
              <a:rPr lang="en-US" altLang="zh-TW" sz="1400" dirty="0" err="1" smtClean="0"/>
              <a:t>malloc</a:t>
            </a:r>
            <a:r>
              <a:rPr lang="en-US" altLang="zh-TW" sz="1400" dirty="0" smtClean="0"/>
              <a:t>(</a:t>
            </a:r>
            <a:r>
              <a:rPr lang="en-US" altLang="zh-TW" sz="1400" dirty="0" err="1" smtClean="0"/>
              <a:t>sizeof</a:t>
            </a:r>
            <a:r>
              <a:rPr lang="en-US" altLang="zh-TW" sz="1400" dirty="0" smtClean="0"/>
              <a:t>(float) * n * n);</a:t>
            </a:r>
            <a:br>
              <a:rPr lang="en-US" altLang="zh-TW" sz="1400" dirty="0" smtClean="0"/>
            </a:br>
            <a:r>
              <a:rPr lang="en-US" altLang="zh-TW" sz="1400" dirty="0" smtClean="0"/>
              <a:t>        c = (float*) </a:t>
            </a:r>
            <a:r>
              <a:rPr lang="en-US" altLang="zh-TW" sz="1400" dirty="0" err="1" smtClean="0"/>
              <a:t>malloc</a:t>
            </a:r>
            <a:r>
              <a:rPr lang="en-US" altLang="zh-TW" sz="1400" dirty="0" smtClean="0"/>
              <a:t>(</a:t>
            </a:r>
            <a:r>
              <a:rPr lang="en-US" altLang="zh-TW" sz="1400" dirty="0" err="1" smtClean="0"/>
              <a:t>sizeof</a:t>
            </a:r>
            <a:r>
              <a:rPr lang="en-US" altLang="zh-TW" sz="1400" dirty="0" smtClean="0"/>
              <a:t>(float) * n * n</a:t>
            </a:r>
            <a:r>
              <a:rPr lang="en-US" altLang="zh-TW" sz="1400" dirty="0" smtClean="0"/>
              <a:t>);	//</a:t>
            </a:r>
            <a:r>
              <a:rPr lang="zh-TW" altLang="en-US" sz="1400" dirty="0" smtClean="0"/>
              <a:t>用</a:t>
            </a:r>
            <a:r>
              <a:rPr lang="en-US" altLang="zh-TW" sz="1400" dirty="0" smtClean="0"/>
              <a:t>CUDA</a:t>
            </a:r>
            <a:r>
              <a:rPr lang="zh-TW" altLang="en-US" sz="1400" dirty="0" smtClean="0"/>
              <a:t>方式做出的</a:t>
            </a:r>
            <a:r>
              <a:rPr lang="en-US" altLang="zh-TW" sz="1400" dirty="0" smtClean="0"/>
              <a:t>A</a:t>
            </a:r>
            <a:r>
              <a:rPr lang="zh-TW" altLang="en-US" sz="1400" dirty="0" smtClean="0"/>
              <a:t>*</a:t>
            </a:r>
            <a:r>
              <a:rPr lang="en-US" altLang="zh-TW" sz="1400" dirty="0" smtClean="0"/>
              <a:t>B</a:t>
            </a: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>        d = (float*) </a:t>
            </a:r>
            <a:r>
              <a:rPr lang="en-US" altLang="zh-TW" sz="1400" dirty="0" err="1" smtClean="0"/>
              <a:t>malloc</a:t>
            </a:r>
            <a:r>
              <a:rPr lang="en-US" altLang="zh-TW" sz="1400" dirty="0" smtClean="0"/>
              <a:t>(</a:t>
            </a:r>
            <a:r>
              <a:rPr lang="en-US" altLang="zh-TW" sz="1400" dirty="0" err="1" smtClean="0"/>
              <a:t>sizeof</a:t>
            </a:r>
            <a:r>
              <a:rPr lang="en-US" altLang="zh-TW" sz="1400" dirty="0" smtClean="0"/>
              <a:t>(float) * n * n</a:t>
            </a:r>
            <a:r>
              <a:rPr lang="en-US" altLang="zh-TW" sz="1400" dirty="0" smtClean="0"/>
              <a:t>);	//</a:t>
            </a:r>
            <a:r>
              <a:rPr lang="zh-TW" altLang="en-US" sz="1400" dirty="0" smtClean="0"/>
              <a:t>純粹用</a:t>
            </a:r>
            <a:r>
              <a:rPr lang="en-US" altLang="zh-TW" sz="1400" dirty="0" smtClean="0"/>
              <a:t>CPU</a:t>
            </a:r>
            <a:r>
              <a:rPr lang="zh-TW" altLang="en-US" sz="1400" dirty="0" smtClean="0"/>
              <a:t>做出的</a:t>
            </a:r>
            <a:r>
              <a:rPr lang="en-US" altLang="zh-TW" sz="1400" dirty="0" smtClean="0"/>
              <a:t>A</a:t>
            </a:r>
            <a:r>
              <a:rPr lang="zh-TW" altLang="en-US" sz="1400" dirty="0" smtClean="0"/>
              <a:t>*</a:t>
            </a:r>
            <a:r>
              <a:rPr lang="en-US" altLang="zh-TW" sz="1400" dirty="0" smtClean="0"/>
              <a:t>B</a:t>
            </a: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>        </a:t>
            </a:r>
            <a:r>
              <a:rPr lang="en-US" altLang="zh-TW" sz="1400" dirty="0" err="1" smtClean="0"/>
              <a:t>srand</a:t>
            </a:r>
            <a:r>
              <a:rPr lang="en-US" altLang="zh-TW" sz="1400" dirty="0" smtClean="0"/>
              <a:t>(0);</a:t>
            </a:r>
            <a:br>
              <a:rPr lang="en-US" altLang="zh-TW" sz="1400" dirty="0" smtClean="0"/>
            </a:b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>        </a:t>
            </a:r>
            <a:r>
              <a:rPr lang="en-US" altLang="zh-TW" sz="1400" dirty="0" err="1" smtClean="0"/>
              <a:t>matgen</a:t>
            </a:r>
            <a:r>
              <a:rPr lang="en-US" altLang="zh-TW" sz="1400" dirty="0" smtClean="0"/>
              <a:t>(a, n, n</a:t>
            </a:r>
            <a:r>
              <a:rPr lang="en-US" altLang="zh-TW" sz="1400" dirty="0" smtClean="0"/>
              <a:t>);			//</a:t>
            </a:r>
            <a:r>
              <a:rPr lang="zh-TW" altLang="en-US" sz="1400" dirty="0" smtClean="0"/>
              <a:t>製造矩陣</a:t>
            </a:r>
            <a:r>
              <a:rPr lang="en-US" altLang="zh-TW" sz="1400" dirty="0" smtClean="0"/>
              <a:t>a</a:t>
            </a:r>
            <a:r>
              <a:rPr lang="zh-TW" altLang="en-US" sz="1400" dirty="0" smtClean="0"/>
              <a:t>，將數字填入矩陣</a:t>
            </a: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>        </a:t>
            </a:r>
            <a:r>
              <a:rPr lang="en-US" altLang="zh-TW" sz="1400" dirty="0" err="1" smtClean="0"/>
              <a:t>matgen</a:t>
            </a:r>
            <a:r>
              <a:rPr lang="en-US" altLang="zh-TW" sz="1400" dirty="0" smtClean="0"/>
              <a:t>(b, n, n</a:t>
            </a:r>
            <a:r>
              <a:rPr lang="en-US" altLang="zh-TW" sz="1400" dirty="0" smtClean="0"/>
              <a:t>);			</a:t>
            </a:r>
            <a:r>
              <a:rPr lang="en-US" altLang="zh-TW" sz="1400" dirty="0" smtClean="0"/>
              <a:t>//</a:t>
            </a:r>
            <a:r>
              <a:rPr lang="zh-TW" altLang="en-US" sz="1400" dirty="0" smtClean="0"/>
              <a:t>製造</a:t>
            </a:r>
            <a:r>
              <a:rPr lang="zh-TW" altLang="en-US" sz="1400" dirty="0" smtClean="0"/>
              <a:t>矩陣</a:t>
            </a:r>
            <a:r>
              <a:rPr lang="en-US" altLang="zh-TW" sz="1400" dirty="0" smtClean="0"/>
              <a:t>b</a:t>
            </a:r>
            <a:r>
              <a:rPr lang="zh-TW" altLang="en-US" sz="1400" dirty="0" smtClean="0"/>
              <a:t>，</a:t>
            </a:r>
            <a:r>
              <a:rPr lang="zh-TW" altLang="en-US" sz="1400" dirty="0" smtClean="0"/>
              <a:t>將數字填入矩陣</a:t>
            </a: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>        </a:t>
            </a:r>
            <a:r>
              <a:rPr lang="en-US" altLang="zh-TW" sz="1400" dirty="0" err="1" smtClean="0"/>
              <a:t>clock_t</a:t>
            </a:r>
            <a:r>
              <a:rPr lang="en-US" altLang="zh-TW" sz="1400" dirty="0" smtClean="0"/>
              <a:t> time = </a:t>
            </a:r>
            <a:r>
              <a:rPr lang="en-US" altLang="zh-TW" sz="1400" dirty="0" err="1" smtClean="0"/>
              <a:t>matmultCUDA</a:t>
            </a:r>
            <a:r>
              <a:rPr lang="en-US" altLang="zh-TW" sz="1400" dirty="0" smtClean="0"/>
              <a:t>(a, n, b, n, c, n, n</a:t>
            </a:r>
            <a:r>
              <a:rPr lang="en-US" altLang="zh-TW" sz="1400" dirty="0" smtClean="0"/>
              <a:t>);   //</a:t>
            </a:r>
            <a:r>
              <a:rPr lang="zh-TW" altLang="en-US" sz="1400" dirty="0" smtClean="0"/>
              <a:t>呼叫</a:t>
            </a:r>
            <a:r>
              <a:rPr lang="en-US" altLang="zh-TW" sz="1400" dirty="0" smtClean="0"/>
              <a:t>CUDA</a:t>
            </a:r>
          </a:p>
          <a:p>
            <a:pPr>
              <a:buNone/>
            </a:pPr>
            <a:r>
              <a:rPr lang="en-US" altLang="zh-TW" sz="1400" dirty="0" smtClean="0"/>
              <a:t>	 </a:t>
            </a:r>
            <a:r>
              <a:rPr lang="en-US" altLang="zh-TW" sz="1400" dirty="0" smtClean="0"/>
              <a:t>     </a:t>
            </a:r>
            <a:r>
              <a:rPr lang="en-US" altLang="zh-TW" sz="1400" dirty="0" smtClean="0"/>
              <a:t>  </a:t>
            </a:r>
            <a:r>
              <a:rPr lang="en-US" altLang="zh-TW" sz="1400" dirty="0" err="1" smtClean="0"/>
              <a:t>matmult</a:t>
            </a:r>
            <a:r>
              <a:rPr lang="en-US" altLang="zh-TW" sz="1400" dirty="0" smtClean="0"/>
              <a:t>(a</a:t>
            </a:r>
            <a:r>
              <a:rPr lang="en-US" altLang="zh-TW" sz="1400" dirty="0" smtClean="0"/>
              <a:t>, n, b, n, d, n, n</a:t>
            </a:r>
            <a:r>
              <a:rPr lang="en-US" altLang="zh-TW" sz="1400" dirty="0" smtClean="0"/>
              <a:t>);		</a:t>
            </a:r>
            <a:r>
              <a:rPr lang="zh-TW" altLang="en-US" sz="1400" dirty="0" smtClean="0"/>
              <a:t>            </a:t>
            </a: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>      </a:t>
            </a:r>
            <a:endParaRPr lang="en-US" altLang="zh-TW" sz="1400" dirty="0" smtClean="0"/>
          </a:p>
          <a:p>
            <a:pPr>
              <a:buNone/>
            </a:pPr>
            <a:r>
              <a:rPr lang="en-US" altLang="zh-TW" sz="1400" dirty="0" smtClean="0"/>
              <a:t>	 </a:t>
            </a:r>
            <a:r>
              <a:rPr lang="en-US" altLang="zh-TW" sz="1400" dirty="0" smtClean="0"/>
              <a:t>      </a:t>
            </a:r>
            <a:r>
              <a:rPr lang="en-US" altLang="zh-TW" sz="1400" dirty="0" smtClean="0"/>
              <a:t> </a:t>
            </a:r>
            <a:r>
              <a:rPr lang="en-US" altLang="zh-TW" sz="1400" dirty="0" err="1" smtClean="0"/>
              <a:t>compare_mat</a:t>
            </a:r>
            <a:r>
              <a:rPr lang="en-US" altLang="zh-TW" sz="1400" dirty="0" smtClean="0"/>
              <a:t>(c, n, d, n, n</a:t>
            </a:r>
            <a:r>
              <a:rPr lang="en-US" altLang="zh-TW" sz="1400" dirty="0" smtClean="0"/>
              <a:t>);		//</a:t>
            </a:r>
            <a:r>
              <a:rPr lang="zh-TW" altLang="en-US" sz="1400" dirty="0" smtClean="0"/>
              <a:t>兩個做出來的結果做比較</a:t>
            </a: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>        double sec = (double) time / CLOCKS_PER_SEC</a:t>
            </a:r>
            <a:r>
              <a:rPr lang="en-US" altLang="zh-TW" sz="1400" dirty="0" smtClean="0"/>
              <a:t>;</a:t>
            </a:r>
            <a:r>
              <a:rPr lang="zh-TW" altLang="en-US" sz="1400" dirty="0" smtClean="0"/>
              <a:t> </a:t>
            </a:r>
            <a:r>
              <a:rPr lang="en-US" altLang="zh-TW" sz="1400" dirty="0" smtClean="0"/>
              <a:t>//</a:t>
            </a:r>
            <a:r>
              <a:rPr lang="zh-TW" altLang="en-US" sz="1400" dirty="0" smtClean="0"/>
              <a:t>算出時間</a:t>
            </a: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>        </a:t>
            </a:r>
            <a:r>
              <a:rPr lang="en-US" altLang="zh-TW" sz="1400" dirty="0" err="1" smtClean="0"/>
              <a:t>printf</a:t>
            </a:r>
            <a:r>
              <a:rPr lang="en-US" altLang="zh-TW" sz="1400" dirty="0" smtClean="0"/>
              <a:t>("Time used: %.2f (%.2lf GFLOPS)\n", sec,  2.0 * n * n * n / (sec * 1E9));</a:t>
            </a:r>
            <a:br>
              <a:rPr lang="en-US" altLang="zh-TW" sz="1400" dirty="0" smtClean="0"/>
            </a:b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>        return 0;</a:t>
            </a:r>
            <a:br>
              <a:rPr lang="en-US" altLang="zh-TW" sz="1400" dirty="0" smtClean="0"/>
            </a:br>
            <a:r>
              <a:rPr lang="en-US" altLang="zh-TW" sz="1400" dirty="0" smtClean="0"/>
              <a:t>    }</a:t>
            </a:r>
            <a:endParaRPr lang="zh-TW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1.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產生矩陣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利用亂數產生器把矩陣填滿 </a:t>
            </a:r>
            <a:r>
              <a:rPr lang="en-US" altLang="zh-TW" dirty="0" smtClean="0"/>
              <a:t>0 ~ 1 </a:t>
            </a:r>
            <a:r>
              <a:rPr lang="zh-TW" altLang="en-US" dirty="0" smtClean="0"/>
              <a:t>之間的數字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用一維表示二維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TW" dirty="0" smtClean="0"/>
              <a:t>void </a:t>
            </a:r>
            <a:r>
              <a:rPr lang="en-US" altLang="zh-TW" dirty="0" err="1" smtClean="0"/>
              <a:t>matgen</a:t>
            </a:r>
            <a:r>
              <a:rPr lang="en-US" altLang="zh-TW" dirty="0" smtClean="0"/>
              <a:t>(float* a,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n)</a:t>
            </a:r>
            <a:br>
              <a:rPr lang="en-US" altLang="zh-TW" dirty="0" smtClean="0"/>
            </a:br>
            <a:r>
              <a:rPr lang="en-US" altLang="zh-TW" dirty="0" smtClean="0"/>
              <a:t>    {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, j;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for(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= 0;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&lt; n;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++) {</a:t>
            </a:r>
            <a:br>
              <a:rPr lang="en-US" altLang="zh-TW" dirty="0" smtClean="0"/>
            </a:br>
            <a:r>
              <a:rPr lang="en-US" altLang="zh-TW" dirty="0" smtClean="0"/>
              <a:t>            for(j = 0; j &lt; n; j++) {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a[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*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 + j] = (float) rand() / RAND_MAX + 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    (float) rand() / (RAND_MAX * RAND_MAX);</a:t>
            </a:r>
            <a:br>
              <a:rPr lang="en-US" altLang="zh-TW" dirty="0" smtClean="0"/>
            </a:br>
            <a:r>
              <a:rPr lang="en-US" altLang="zh-TW" dirty="0" smtClean="0"/>
              <a:t>            }</a:t>
            </a:r>
            <a:br>
              <a:rPr lang="en-US" altLang="zh-TW" dirty="0" smtClean="0"/>
            </a:br>
            <a:r>
              <a:rPr lang="en-US" altLang="zh-TW" dirty="0" smtClean="0"/>
              <a:t>        }</a:t>
            </a:r>
            <a:br>
              <a:rPr lang="en-US" altLang="zh-TW" dirty="0" smtClean="0"/>
            </a:br>
            <a:r>
              <a:rPr lang="en-US" altLang="zh-TW" dirty="0" smtClean="0"/>
              <a:t>    }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2.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利用</a:t>
            </a:r>
            <a:r>
              <a:rPr lang="en-US" altLang="zh-TW" dirty="0" smtClean="0"/>
              <a:t>CPU</a:t>
            </a:r>
            <a:r>
              <a:rPr lang="zh-TW" altLang="en-US" dirty="0" smtClean="0"/>
              <a:t>進行矩陣乘法運算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用 </a:t>
            </a:r>
            <a:r>
              <a:rPr lang="en-US" altLang="zh-TW" dirty="0" smtClean="0"/>
              <a:t>double</a:t>
            </a:r>
            <a:r>
              <a:rPr lang="zh-TW" altLang="en-US" dirty="0" smtClean="0"/>
              <a:t>來儲存暫時的計算結果，以提高精確度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計算兩個矩陣的最大相對誤差和平均相對誤差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TW" dirty="0" smtClean="0"/>
              <a:t>void </a:t>
            </a:r>
            <a:r>
              <a:rPr lang="en-US" altLang="zh-TW" dirty="0" err="1" smtClean="0"/>
              <a:t>matmult</a:t>
            </a:r>
            <a:r>
              <a:rPr lang="en-US" altLang="zh-TW" dirty="0" smtClean="0"/>
              <a:t>(const float* a,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, const float* b,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float* c,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n)</a:t>
            </a:r>
            <a:br>
              <a:rPr lang="en-US" altLang="zh-TW" dirty="0" smtClean="0"/>
            </a:br>
            <a:r>
              <a:rPr lang="en-US" altLang="zh-TW" dirty="0" smtClean="0"/>
              <a:t>    {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, j, k;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for(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= 0;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&lt; n;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++) {</a:t>
            </a:r>
            <a:br>
              <a:rPr lang="en-US" altLang="zh-TW" dirty="0" smtClean="0"/>
            </a:br>
            <a:r>
              <a:rPr lang="en-US" altLang="zh-TW" dirty="0" smtClean="0"/>
              <a:t>            for(j = 0; j &lt; n; j++) {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double t = 0;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for(k = 0; k &lt; n; k++) {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    t += a[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*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 + k] * b[k *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 + j];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}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c[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*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 + j] = t;</a:t>
            </a:r>
            <a:br>
              <a:rPr lang="en-US" altLang="zh-TW" dirty="0" smtClean="0"/>
            </a:br>
            <a:r>
              <a:rPr lang="en-US" altLang="zh-TW" dirty="0" smtClean="0"/>
              <a:t>            }</a:t>
            </a:r>
            <a:br>
              <a:rPr lang="en-US" altLang="zh-TW" dirty="0" smtClean="0"/>
            </a:br>
            <a:r>
              <a:rPr lang="en-US" altLang="zh-TW" dirty="0" smtClean="0"/>
              <a:t>        }</a:t>
            </a:r>
            <a:br>
              <a:rPr lang="en-US" altLang="zh-TW" dirty="0" smtClean="0"/>
            </a:br>
            <a:r>
              <a:rPr lang="en-US" altLang="zh-TW" dirty="0" smtClean="0"/>
              <a:t>    }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395</Words>
  <Application>Microsoft Office PowerPoint</Application>
  <PresentationFormat>如螢幕大小 (4:3)</PresentationFormat>
  <Paragraphs>91</Paragraphs>
  <Slides>22</Slides>
  <Notes>21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22</vt:i4>
      </vt:variant>
    </vt:vector>
  </HeadingPairs>
  <TitlesOfParts>
    <vt:vector size="23" baseType="lpstr">
      <vt:lpstr>Office 佈景主題</vt:lpstr>
      <vt:lpstr>進度報告</vt:lpstr>
      <vt:lpstr>大綱</vt:lpstr>
      <vt:lpstr>投影片 3</vt:lpstr>
      <vt:lpstr>矩陣相乘運算</vt:lpstr>
      <vt:lpstr>main裡面放的東西</vt:lpstr>
      <vt:lpstr>Step 1.</vt:lpstr>
      <vt:lpstr>投影片 7</vt:lpstr>
      <vt:lpstr>Step 2.</vt:lpstr>
      <vt:lpstr>投影片 9</vt:lpstr>
      <vt:lpstr>Step 3.</vt:lpstr>
      <vt:lpstr>投影片 11</vt:lpstr>
      <vt:lpstr>投影片 12</vt:lpstr>
      <vt:lpstr>Step 4.</vt:lpstr>
      <vt:lpstr>投影片 14</vt:lpstr>
      <vt:lpstr>Step 5.</vt:lpstr>
      <vt:lpstr>投影片 16</vt:lpstr>
      <vt:lpstr>結果如下</vt:lpstr>
      <vt:lpstr>Step 6.</vt:lpstr>
      <vt:lpstr>Kahan's Summation Formula</vt:lpstr>
      <vt:lpstr>Step 7.</vt:lpstr>
      <vt:lpstr>結果如下</vt:lpstr>
      <vt:lpstr>遇到的難題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進度報告</dc:title>
  <cp:lastModifiedBy>DAD</cp:lastModifiedBy>
  <cp:revision>53</cp:revision>
  <dcterms:modified xsi:type="dcterms:W3CDTF">2012-09-14T15:07:23Z</dcterms:modified>
</cp:coreProperties>
</file>